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0" r:id="rId3"/>
    <p:sldId id="258" r:id="rId4"/>
    <p:sldId id="264" r:id="rId5"/>
    <p:sldId id="262" r:id="rId6"/>
    <p:sldId id="267" r:id="rId7"/>
    <p:sldId id="265" r:id="rId8"/>
    <p:sldId id="269" r:id="rId9"/>
    <p:sldId id="280" r:id="rId10"/>
    <p:sldId id="270" r:id="rId11"/>
    <p:sldId id="277" r:id="rId12"/>
    <p:sldId id="279" r:id="rId13"/>
    <p:sldId id="281" r:id="rId14"/>
    <p:sldId id="266" r:id="rId15"/>
    <p:sldId id="282" r:id="rId16"/>
    <p:sldId id="272" r:id="rId17"/>
    <p:sldId id="275" r:id="rId18"/>
    <p:sldId id="273" r:id="rId19"/>
    <p:sldId id="274" r:id="rId20"/>
    <p:sldId id="283" r:id="rId21"/>
    <p:sldId id="284"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1549E-EC05-4B00-8BC5-584632787526}">
          <p14:sldIdLst>
            <p14:sldId id="256"/>
            <p14:sldId id="260"/>
            <p14:sldId id="258"/>
          </p14:sldIdLst>
        </p14:section>
        <p14:section name="Craftsmanship" id="{5B519D33-45AC-45B8-A402-A2CC4C916679}">
          <p14:sldIdLst>
            <p14:sldId id="264"/>
            <p14:sldId id="262"/>
            <p14:sldId id="267"/>
            <p14:sldId id="265"/>
            <p14:sldId id="269"/>
            <p14:sldId id="280"/>
          </p14:sldIdLst>
        </p14:section>
        <p14:section name="Architecture" id="{60A0E39C-9532-40AD-84F7-BC8E028205F6}">
          <p14:sldIdLst>
            <p14:sldId id="270"/>
            <p14:sldId id="277"/>
            <p14:sldId id="279"/>
            <p14:sldId id="28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74"/>
            <p14:sldId id="283"/>
          </p14:sldIdLst>
        </p14:section>
        <p14:section name="Demo" id="{C031E4EF-CDD4-461C-A353-1FCF575B5225}">
          <p14:sldIdLst>
            <p14:sldId id="284"/>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85" autoAdjust="0"/>
  </p:normalViewPr>
  <p:slideViewPr>
    <p:cSldViewPr snapToGrid="0">
      <p:cViewPr varScale="1">
        <p:scale>
          <a:sx n="99" d="100"/>
          <a:sy n="99" d="100"/>
        </p:scale>
        <p:origin x="79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p:txBody>
          <a:bodyPr>
            <a:normAutofit/>
          </a:bodyPr>
          <a:lstStyle/>
          <a:p>
            <a:r>
              <a:rPr lang="en-US" dirty="0"/>
              <a:t>Creating software is actually very easy and you have probably been overthinking it for years</a:t>
            </a:r>
          </a:p>
          <a:p>
            <a:r>
              <a:rPr lang="en-US" dirty="0"/>
              <a:t>I’m going to show you a new way to think about applications</a:t>
            </a:r>
          </a:p>
          <a:p>
            <a:r>
              <a:rPr lang="en-US" dirty="0"/>
              <a:t>Remember “everything is hard before its easy”, so the patterns might be hard at first, but become very simple once you learn and start applying them</a:t>
            </a:r>
          </a:p>
          <a:p>
            <a:pPr marL="0" indent="0">
              <a:buNone/>
            </a:pPr>
            <a:endParaRPr lang="en-US" dirty="0"/>
          </a:p>
          <a:p>
            <a:endParaRPr lang="en-US" dirty="0"/>
          </a:p>
        </p:txBody>
      </p:sp>
    </p:spTree>
    <p:extLst>
      <p:ext uri="{BB962C8B-B14F-4D97-AF65-F5344CB8AC3E}">
        <p14:creationId xmlns:p14="http://schemas.microsoft.com/office/powerpoint/2010/main" val="2708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3" name="Content Placeholder 2">
            <a:extLst>
              <a:ext uri="{FF2B5EF4-FFF2-40B4-BE49-F238E27FC236}">
                <a16:creationId xmlns:a16="http://schemas.microsoft.com/office/drawing/2014/main" id="{B912A6C7-1396-E8D3-45E5-4A2B65E2165D}"/>
              </a:ext>
            </a:extLst>
          </p:cNvPr>
          <p:cNvSpPr>
            <a:spLocks noGrp="1"/>
          </p:cNvSpPr>
          <p:nvPr>
            <p:ph sz="half" idx="1"/>
          </p:nvPr>
        </p:nvSpPr>
        <p:spPr>
          <a:xfrm>
            <a:off x="6096000" y="3184686"/>
            <a:ext cx="5522912" cy="3416301"/>
          </a:xfrm>
        </p:spPr>
        <p:txBody>
          <a:bodyPr>
            <a:normAutofit fontScale="92500" lnSpcReduction="10000"/>
          </a:bodyPr>
          <a:lstStyle/>
          <a:p>
            <a:r>
              <a:rPr lang="en-US" b="1" dirty="0"/>
              <a:t>sim· </a:t>
            </a:r>
            <a:r>
              <a:rPr lang="en-US" b="1" dirty="0" err="1"/>
              <a:t>plic</a:t>
            </a:r>
            <a:r>
              <a:rPr lang="en-US" b="1" dirty="0"/>
              <a:t>· </a:t>
            </a:r>
            <a:r>
              <a:rPr lang="en-US" b="1" dirty="0" err="1"/>
              <a:t>i</a:t>
            </a:r>
            <a:r>
              <a:rPr lang="en-US" b="1" dirty="0"/>
              <a:t>· ty:</a:t>
            </a:r>
            <a:r>
              <a:rPr lang="en-US" dirty="0"/>
              <a:t> the quality or condition of being easy to understand or do.</a:t>
            </a:r>
          </a:p>
          <a:p>
            <a:r>
              <a:rPr lang="en-US" b="1" dirty="0" err="1"/>
              <a:t>el</a:t>
            </a:r>
            <a:r>
              <a:rPr lang="en-US" b="1" dirty="0"/>
              <a:t>· e· </a:t>
            </a:r>
            <a:r>
              <a:rPr lang="en-US" b="1" dirty="0" err="1"/>
              <a:t>gant</a:t>
            </a:r>
            <a:r>
              <a:rPr lang="en-US" b="1" dirty="0"/>
              <a:t>:</a:t>
            </a:r>
            <a:r>
              <a:rPr lang="en-US" dirty="0"/>
              <a:t> pleasingly graceful and stylish in appearance or manner.</a:t>
            </a:r>
          </a:p>
          <a:p>
            <a:r>
              <a:rPr lang="en-US" b="1" dirty="0"/>
              <a:t>com· plex: </a:t>
            </a:r>
            <a:r>
              <a:rPr lang="en-US" dirty="0"/>
              <a:t>consisting of many different and connected parts</a:t>
            </a:r>
          </a:p>
          <a:p>
            <a:r>
              <a:rPr lang="en-US" b="1" dirty="0"/>
              <a:t>com· </a:t>
            </a:r>
            <a:r>
              <a:rPr lang="en-US" b="1" dirty="0" err="1"/>
              <a:t>pli</a:t>
            </a:r>
            <a:r>
              <a:rPr lang="en-US" b="1" dirty="0"/>
              <a:t>· cat· ed: </a:t>
            </a:r>
            <a:r>
              <a:rPr lang="en-US" dirty="0"/>
              <a:t>difficult to analyze, understand, or explain</a:t>
            </a:r>
          </a:p>
          <a:p>
            <a:r>
              <a:rPr lang="en-US" dirty="0"/>
              <a:t>Complexity is always built from simplicity</a:t>
            </a:r>
          </a:p>
          <a:p>
            <a:r>
              <a:rPr lang="en-US" dirty="0"/>
              <a:t>You must strive for quality and create applications one piece at a time</a:t>
            </a:r>
          </a:p>
          <a:p>
            <a:endParaRPr lang="en-US" dirty="0"/>
          </a:p>
        </p:txBody>
      </p:sp>
      <p:pic>
        <p:nvPicPr>
          <p:cNvPr id="19" name="Content Placeholder 18" descr="Diagram&#10;&#10;Description automatically generated">
            <a:extLst>
              <a:ext uri="{FF2B5EF4-FFF2-40B4-BE49-F238E27FC236}">
                <a16:creationId xmlns:a16="http://schemas.microsoft.com/office/drawing/2014/main" id="{D2F36ACC-B13C-92B3-A053-3F93FD682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48" y="3165801"/>
            <a:ext cx="4824412" cy="762407"/>
          </a:xfrm>
        </p:spPr>
      </p:pic>
      <p:pic>
        <p:nvPicPr>
          <p:cNvPr id="20" name="Picture 19">
            <a:extLst>
              <a:ext uri="{FF2B5EF4-FFF2-40B4-BE49-F238E27FC236}">
                <a16:creationId xmlns:a16="http://schemas.microsoft.com/office/drawing/2014/main" id="{3B769C7B-682F-07C1-514F-37137A372C3E}"/>
              </a:ext>
            </a:extLst>
          </p:cNvPr>
          <p:cNvPicPr>
            <a:picLocks noChangeAspect="1"/>
          </p:cNvPicPr>
          <p:nvPr/>
        </p:nvPicPr>
        <p:blipFill>
          <a:blip r:embed="rId4"/>
          <a:stretch>
            <a:fillRect/>
          </a:stretch>
        </p:blipFill>
        <p:spPr>
          <a:xfrm>
            <a:off x="1688569" y="4407911"/>
            <a:ext cx="3092764" cy="2389863"/>
          </a:xfrm>
          <a:prstGeom prst="rect">
            <a:avLst/>
          </a:prstGeom>
        </p:spPr>
      </p:pic>
      <p:sp>
        <p:nvSpPr>
          <p:cNvPr id="21" name="TextBox 20">
            <a:extLst>
              <a:ext uri="{FF2B5EF4-FFF2-40B4-BE49-F238E27FC236}">
                <a16:creationId xmlns:a16="http://schemas.microsoft.com/office/drawing/2014/main" id="{44382DA2-C867-5565-C883-F877BBD223A7}"/>
              </a:ext>
            </a:extLst>
          </p:cNvPr>
          <p:cNvSpPr txBox="1"/>
          <p:nvPr/>
        </p:nvSpPr>
        <p:spPr>
          <a:xfrm>
            <a:off x="510117" y="2673977"/>
            <a:ext cx="1204176" cy="369332"/>
          </a:xfrm>
          <a:prstGeom prst="rect">
            <a:avLst/>
          </a:prstGeom>
          <a:noFill/>
        </p:spPr>
        <p:txBody>
          <a:bodyPr wrap="none" rtlCol="0">
            <a:spAutoFit/>
          </a:bodyPr>
          <a:lstStyle/>
          <a:p>
            <a:r>
              <a:rPr lang="en-US" dirty="0"/>
              <a:t>Complex</a:t>
            </a:r>
          </a:p>
        </p:txBody>
      </p:sp>
      <p:sp>
        <p:nvSpPr>
          <p:cNvPr id="22" name="TextBox 21">
            <a:extLst>
              <a:ext uri="{FF2B5EF4-FFF2-40B4-BE49-F238E27FC236}">
                <a16:creationId xmlns:a16="http://schemas.microsoft.com/office/drawing/2014/main" id="{D730CDED-C47D-39B6-9F59-2064673D0C13}"/>
              </a:ext>
            </a:extLst>
          </p:cNvPr>
          <p:cNvSpPr txBox="1"/>
          <p:nvPr/>
        </p:nvSpPr>
        <p:spPr>
          <a:xfrm>
            <a:off x="510117" y="4038579"/>
            <a:ext cx="1683474" cy="369332"/>
          </a:xfrm>
          <a:prstGeom prst="rect">
            <a:avLst/>
          </a:prstGeom>
          <a:noFill/>
        </p:spPr>
        <p:txBody>
          <a:bodyPr wrap="none" rtlCol="0">
            <a:spAutoFit/>
          </a:bodyPr>
          <a:lstStyle/>
          <a:p>
            <a:r>
              <a:rPr lang="en-US" dirty="0"/>
              <a:t>Complicated</a:t>
            </a:r>
          </a:p>
        </p:txBody>
      </p:sp>
      <p:sp>
        <p:nvSpPr>
          <p:cNvPr id="23" name="TextBox 22">
            <a:extLst>
              <a:ext uri="{FF2B5EF4-FFF2-40B4-BE49-F238E27FC236}">
                <a16:creationId xmlns:a16="http://schemas.microsoft.com/office/drawing/2014/main" id="{0D6E3A52-61D3-BF3A-649A-86D0D302994F}"/>
              </a:ext>
            </a:extLst>
          </p:cNvPr>
          <p:cNvSpPr txBox="1"/>
          <p:nvPr/>
        </p:nvSpPr>
        <p:spPr>
          <a:xfrm>
            <a:off x="510118" y="2304645"/>
            <a:ext cx="11171766" cy="369332"/>
          </a:xfrm>
          <a:prstGeom prst="rect">
            <a:avLst/>
          </a:prstGeom>
          <a:noFill/>
        </p:spPr>
        <p:txBody>
          <a:bodyPr wrap="square" rtlCol="0">
            <a:spAutoFit/>
          </a:bodyPr>
          <a:lstStyle/>
          <a:p>
            <a:pPr algn="ctr"/>
            <a:r>
              <a:rPr lang="en-US" dirty="0"/>
              <a:t>People tend to assume that complex and complicated are the same thing</a:t>
            </a:r>
          </a:p>
        </p:txBody>
      </p:sp>
    </p:spTree>
    <p:extLst>
      <p:ext uri="{BB962C8B-B14F-4D97-AF65-F5344CB8AC3E}">
        <p14:creationId xmlns:p14="http://schemas.microsoft.com/office/powerpoint/2010/main" val="17270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I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3"/>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4"/>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5"/>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6"/>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7"/>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8"/>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Most Important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p:txBody>
          <a:bodyPr>
            <a:normAutofit fontScale="70000" lnSpcReduction="20000"/>
          </a:bodyPr>
          <a:lstStyle/>
          <a:p>
            <a:r>
              <a:rPr lang="en-US" dirty="0"/>
              <a:t>There are many architecture patterns out there, such as: SOA, microservices, distributed processing</a:t>
            </a:r>
          </a:p>
          <a:p>
            <a:r>
              <a:rPr lang="en-US" dirty="0"/>
              <a:t>These are important for modern applications, but there is one that is more fundamental and important, since it can apply within each of these applications.</a:t>
            </a:r>
          </a:p>
          <a:p>
            <a:r>
              <a:rPr lang="en-US" dirty="0"/>
              <a:t>The one I want to focus on is an intra-application architectural pattern called </a:t>
            </a:r>
            <a:r>
              <a:rPr lang="en-US" b="1" i="1" dirty="0"/>
              <a:t>n-Tier Architecture</a:t>
            </a:r>
          </a:p>
          <a:p>
            <a:r>
              <a:rPr lang="en-US" dirty="0"/>
              <a:t>It’s called n-Tier since it can be as little or many layers as you like. In fact, there is good reason to split the three main layers (presentation, business logic, and data access) into many layers so that your layers don’t violate the </a:t>
            </a:r>
            <a:r>
              <a:rPr lang="en-US" b="1" i="1" dirty="0"/>
              <a:t>Single Responsibility Principle</a:t>
            </a:r>
            <a:r>
              <a:rPr lang="en-US" dirty="0"/>
              <a:t>.</a:t>
            </a:r>
          </a:p>
          <a:p>
            <a:r>
              <a:rPr lang="en-US" dirty="0"/>
              <a:t>Classes would be Lego pieces, and the n-Tier layers would be the sub-assemblies that we build our structures from</a:t>
            </a:r>
          </a:p>
        </p:txBody>
      </p:sp>
      <p:sp>
        <p:nvSpPr>
          <p:cNvPr id="7" name="Content Placeholder 6">
            <a:extLst>
              <a:ext uri="{FF2B5EF4-FFF2-40B4-BE49-F238E27FC236}">
                <a16:creationId xmlns:a16="http://schemas.microsoft.com/office/drawing/2014/main" id="{CB982340-0981-73A1-B5CD-FB300E6D94D5}"/>
              </a:ext>
            </a:extLst>
          </p:cNvPr>
          <p:cNvSpPr>
            <a:spLocks noGrp="1"/>
          </p:cNvSpPr>
          <p:nvPr>
            <p:ph sz="half" idx="2"/>
          </p:nvPr>
        </p:nvSpPr>
        <p:spPr/>
        <p:txBody>
          <a:bodyPr>
            <a:normAutofit fontScale="70000" lnSpcReduction="20000"/>
          </a:bodyPr>
          <a:lstStyle/>
          <a:p>
            <a:r>
              <a:rPr lang="en-US" sz="1100" dirty="0"/>
              <a:t>AmazonOrderProcessing.sln</a:t>
            </a:r>
          </a:p>
          <a:p>
            <a:pPr lvl="1"/>
            <a:r>
              <a:rPr lang="en-US" sz="1100" dirty="0" err="1"/>
              <a:t>Service.csproj</a:t>
            </a:r>
            <a:endParaRPr lang="en-US" sz="1100" dirty="0"/>
          </a:p>
          <a:p>
            <a:pPr lvl="1"/>
            <a:r>
              <a:rPr lang="en-US" sz="1100" dirty="0" err="1"/>
              <a:t>Domain.csproj</a:t>
            </a:r>
            <a:endParaRPr lang="en-US" sz="1100" dirty="0"/>
          </a:p>
          <a:p>
            <a:pPr lvl="1"/>
            <a:r>
              <a:rPr lang="en-US" sz="1100" dirty="0" err="1"/>
              <a:t>Domain.Tests.csproj</a:t>
            </a:r>
            <a:endParaRPr lang="en-US" sz="1100" dirty="0"/>
          </a:p>
          <a:p>
            <a:pPr lvl="1"/>
            <a:r>
              <a:rPr lang="en-US" sz="1100" dirty="0" err="1"/>
              <a:t>Infrastructure.csproj</a:t>
            </a:r>
            <a:endParaRPr lang="en-US" sz="1100" dirty="0"/>
          </a:p>
          <a:p>
            <a:pPr lvl="1"/>
            <a:r>
              <a:rPr lang="en-US" sz="1100" dirty="0" err="1"/>
              <a:t>Infrastructure.Tests.csproj</a:t>
            </a:r>
            <a:endParaRPr lang="en-US" sz="1100" dirty="0"/>
          </a:p>
          <a:p>
            <a:pPr marL="457200" lvl="1" indent="0">
              <a:buNone/>
            </a:pPr>
            <a:endParaRPr lang="en-US" sz="1100" dirty="0"/>
          </a:p>
          <a:p>
            <a:r>
              <a:rPr lang="en-US" sz="1500" b="1" dirty="0"/>
              <a:t>Presentation </a:t>
            </a:r>
            <a:r>
              <a:rPr lang="en-US" sz="1300" dirty="0"/>
              <a:t>(</a:t>
            </a:r>
            <a:r>
              <a:rPr lang="en-US" sz="1300" dirty="0" err="1"/>
              <a:t>Service.csproj</a:t>
            </a:r>
            <a:r>
              <a:rPr lang="en-US" sz="1300" dirty="0"/>
              <a:t>): web service responsibilities should only be a call pass-through to the business logic layer</a:t>
            </a:r>
          </a:p>
          <a:p>
            <a:r>
              <a:rPr lang="en-US" sz="1500" b="1" dirty="0"/>
              <a:t>Business Logic</a:t>
            </a:r>
            <a:r>
              <a:rPr lang="en-US" sz="1400" dirty="0"/>
              <a:t> (</a:t>
            </a:r>
            <a:r>
              <a:rPr lang="en-US" sz="1400" dirty="0" err="1"/>
              <a:t>Domain.csproj</a:t>
            </a:r>
            <a:r>
              <a:rPr lang="en-US" sz="1400" dirty="0"/>
              <a:t>): all business logic including contracts (POCO’s), interfaces, implementations, etc.</a:t>
            </a:r>
          </a:p>
          <a:p>
            <a:r>
              <a:rPr lang="en-US" sz="1500" b="1" dirty="0"/>
              <a:t>Data Access </a:t>
            </a:r>
            <a:r>
              <a:rPr lang="en-US" sz="1400" dirty="0"/>
              <a:t>(</a:t>
            </a:r>
            <a:r>
              <a:rPr lang="en-US" sz="1400" dirty="0" err="1"/>
              <a:t>Infrastructure.csproj</a:t>
            </a:r>
            <a:r>
              <a:rPr lang="en-US" sz="1400" dirty="0"/>
              <a:t>): is the only layer that is allowed to talk to external resources such as database and other services. If you are doing both, I would separate these into different layers</a:t>
            </a:r>
          </a:p>
          <a:p>
            <a:endParaRPr lang="en-US" sz="1400" dirty="0"/>
          </a:p>
          <a:p>
            <a:endParaRPr lang="en-US" sz="1300" dirty="0"/>
          </a:p>
          <a:p>
            <a:pPr lvl="1"/>
            <a:endParaRPr lang="en-US" sz="1100" dirty="0"/>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fontScale="85000" lnSpcReduction="10000"/>
          </a:bodyPr>
          <a:lstStyle/>
          <a:p>
            <a:r>
              <a:rPr lang="en-US" dirty="0"/>
              <a:t>These are things that have made me successful, and I promise that following them will make you more successful as well. </a:t>
            </a:r>
          </a:p>
          <a:p>
            <a:r>
              <a:rPr lang="en-US" dirty="0"/>
              <a:t>There is enough content that this could easily be an all-day workshop, but we only have about an hour, so this will just be an introduction</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2"/>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I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603499"/>
            <a:ext cx="9643675" cy="3666671"/>
          </a:xfrm>
        </p:spPr>
        <p:txBody>
          <a:bodyPr>
            <a:normAutofit fontScale="92500"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737" y="4680372"/>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p:txBody>
          <a:bodyPr>
            <a:normAutofit lnSpcReduction="10000"/>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p:txBody>
          <a:bodyPr>
            <a:normAutofit fontScale="92500" lnSpcReduction="2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283" y="5572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9309</TotalTime>
  <Words>2654</Words>
  <Application>Microsoft Office PowerPoint</Application>
  <PresentationFormat>Widescreen</PresentationFormat>
  <Paragraphs>181</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Me</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How I think about Applications</vt:lpstr>
      <vt:lpstr>Most Important Architectural Pattern</vt:lpstr>
      <vt:lpstr>Testing</vt:lpstr>
      <vt:lpstr>Refactoring</vt:lpstr>
      <vt:lpstr>Reusability</vt:lpstr>
      <vt:lpstr>Agility</vt:lpstr>
      <vt:lpstr>Industry Best Practices</vt:lpstr>
      <vt:lpstr>Pro Tips</vt:lpstr>
      <vt:lpstr>More Pro Tips</vt:lpstr>
      <vt:lpstr>Seeing it all in Action</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56</cp:revision>
  <dcterms:created xsi:type="dcterms:W3CDTF">2022-07-07T21:20:16Z</dcterms:created>
  <dcterms:modified xsi:type="dcterms:W3CDTF">2022-07-19T13:27:34Z</dcterms:modified>
</cp:coreProperties>
</file>